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</p:embeddedFont>
    <p:embeddedFont>
      <p:font typeface="Glacial Indifference Bold" panose="020B0604020202020204" charset="0"/>
      <p:regular r:id="rId25"/>
    </p:embeddedFont>
    <p:embeddedFont>
      <p:font typeface="Hagrid Heavy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0.sv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40.png"/><Relationship Id="rId4" Type="http://schemas.openxmlformats.org/officeDocument/2006/relationships/image" Target="../media/image3.sv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47.svg"/><Relationship Id="rId4" Type="http://schemas.openxmlformats.org/officeDocument/2006/relationships/image" Target="../media/image3.sv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1.svg"/><Relationship Id="rId5" Type="http://schemas.openxmlformats.org/officeDocument/2006/relationships/image" Target="../media/image9.sv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1.svg"/><Relationship Id="rId5" Type="http://schemas.openxmlformats.org/officeDocument/2006/relationships/image" Target="../media/image9.svg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9.svg"/><Relationship Id="rId10" Type="http://schemas.openxmlformats.org/officeDocument/2006/relationships/image" Target="../media/image11.sv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6652793" y="7731284"/>
            <a:ext cx="373166" cy="1527016"/>
            <a:chOff x="0" y="0"/>
            <a:chExt cx="98282" cy="402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282" cy="402177"/>
            </a:xfrm>
            <a:custGeom>
              <a:avLst/>
              <a:gdLst/>
              <a:ahLst/>
              <a:cxnLst/>
              <a:rect l="l" t="t" r="r" b="b"/>
              <a:pathLst>
                <a:path w="98282" h="402177">
                  <a:moveTo>
                    <a:pt x="0" y="0"/>
                  </a:moveTo>
                  <a:lnTo>
                    <a:pt x="98282" y="0"/>
                  </a:lnTo>
                  <a:lnTo>
                    <a:pt x="98282" y="402177"/>
                  </a:lnTo>
                  <a:lnTo>
                    <a:pt x="0" y="402177"/>
                  </a:lnTo>
                  <a:close/>
                </a:path>
              </a:pathLst>
            </a:custGeom>
            <a:solidFill>
              <a:srgbClr val="DD644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903" y="2745939"/>
            <a:ext cx="13970112" cy="208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40"/>
              </a:lnSpc>
            </a:pPr>
            <a:r>
              <a:rPr lang="en-US" sz="12394">
                <a:solidFill>
                  <a:srgbClr val="171616"/>
                </a:solidFill>
                <a:latin typeface="Hagrid Heavy"/>
              </a:rPr>
              <a:t>MATA KULIAH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665319" y="1288233"/>
            <a:ext cx="4070838" cy="1477343"/>
            <a:chOff x="0" y="0"/>
            <a:chExt cx="1072155" cy="3890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2155" cy="389094"/>
            </a:xfrm>
            <a:custGeom>
              <a:avLst/>
              <a:gdLst/>
              <a:ahLst/>
              <a:cxnLst/>
              <a:rect l="l" t="t" r="r" b="b"/>
              <a:pathLst>
                <a:path w="1072155" h="389094">
                  <a:moveTo>
                    <a:pt x="0" y="0"/>
                  </a:moveTo>
                  <a:lnTo>
                    <a:pt x="1072155" y="0"/>
                  </a:lnTo>
                  <a:lnTo>
                    <a:pt x="1072155" y="389094"/>
                  </a:lnTo>
                  <a:lnTo>
                    <a:pt x="0" y="389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DD6444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78513" y="4260892"/>
            <a:ext cx="17122350" cy="194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98"/>
              </a:lnSpc>
            </a:pPr>
            <a:r>
              <a:rPr lang="en-US" sz="11494">
                <a:solidFill>
                  <a:srgbClr val="DD4444"/>
                </a:solidFill>
                <a:latin typeface="Hagrid Heavy"/>
              </a:rPr>
              <a:t>BAHASA JEPANG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632567" y="6158955"/>
            <a:ext cx="3704653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2" name="AutoShape 12"/>
          <p:cNvSpPr/>
          <p:nvPr/>
        </p:nvSpPr>
        <p:spPr>
          <a:xfrm rot="7361">
            <a:off x="2656418" y="2013808"/>
            <a:ext cx="10008631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3" name="AutoShape 13"/>
          <p:cNvSpPr/>
          <p:nvPr/>
        </p:nvSpPr>
        <p:spPr>
          <a:xfrm rot="-5400000">
            <a:off x="555826" y="4079833"/>
            <a:ext cx="4201106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219075" y="7197180"/>
            <a:ext cx="6433718" cy="6433718"/>
          </a:xfrm>
          <a:custGeom>
            <a:avLst/>
            <a:gdLst/>
            <a:ahLst/>
            <a:cxnLst/>
            <a:rect l="l" t="t" r="r" b="b"/>
            <a:pathLst>
              <a:path w="6433718" h="6433718">
                <a:moveTo>
                  <a:pt x="0" y="0"/>
                </a:moveTo>
                <a:lnTo>
                  <a:pt x="6433718" y="0"/>
                </a:lnTo>
                <a:lnTo>
                  <a:pt x="6433718" y="6433718"/>
                </a:lnTo>
                <a:lnTo>
                  <a:pt x="0" y="6433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3181666" y="1261694"/>
            <a:ext cx="3038145" cy="1482796"/>
          </a:xfrm>
          <a:custGeom>
            <a:avLst/>
            <a:gdLst/>
            <a:ahLst/>
            <a:cxnLst/>
            <a:rect l="l" t="t" r="r" b="b"/>
            <a:pathLst>
              <a:path w="3038145" h="1482796">
                <a:moveTo>
                  <a:pt x="0" y="0"/>
                </a:moveTo>
                <a:lnTo>
                  <a:pt x="3038145" y="0"/>
                </a:lnTo>
                <a:lnTo>
                  <a:pt x="3038145" y="1482796"/>
                </a:lnTo>
                <a:lnTo>
                  <a:pt x="0" y="148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7241541" y="8362303"/>
            <a:ext cx="994081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"/>
              </a:rPr>
              <a:t>Pengantar Mata Kuliah Bahasa Asing/ Bahasa Jepang, Pengenalan huruf Jepang dan perkenalam diri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41541" y="7759859"/>
            <a:ext cx="621025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171616"/>
                </a:solidFill>
                <a:latin typeface="Glacial Indifference Bold"/>
              </a:rPr>
              <a:t>By Ayudita Fiana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61622" y="1660030"/>
            <a:ext cx="2274536" cy="35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3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4108694" y="6197055"/>
            <a:ext cx="3150606" cy="60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1"/>
              </a:lnSpc>
            </a:pPr>
            <a:r>
              <a:rPr lang="en-US" sz="4319">
                <a:solidFill>
                  <a:srgbClr val="171616"/>
                </a:solidFill>
                <a:latin typeface="Glacial Indifference Bold"/>
              </a:rPr>
              <a:t>Jikoshoukai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1991899"/>
            <a:chOff x="0" y="0"/>
            <a:chExt cx="4623770" cy="524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524615"/>
            </a:xfrm>
            <a:custGeom>
              <a:avLst/>
              <a:gdLst/>
              <a:ahLst/>
              <a:cxnLst/>
              <a:rect l="l" t="t" r="r" b="b"/>
              <a:pathLst>
                <a:path w="4623770" h="524615">
                  <a:moveTo>
                    <a:pt x="0" y="0"/>
                  </a:moveTo>
                  <a:lnTo>
                    <a:pt x="4623770" y="0"/>
                  </a:lnTo>
                  <a:lnTo>
                    <a:pt x="4623770" y="524615"/>
                  </a:lnTo>
                  <a:lnTo>
                    <a:pt x="0" y="524615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81956"/>
            <a:ext cx="14625567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Hagrid Heavy"/>
              </a:rPr>
              <a:t> RENSHUU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36975" y="-2074185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455824" y="2374799"/>
            <a:ext cx="11544807" cy="1605342"/>
          </a:xfrm>
          <a:custGeom>
            <a:avLst/>
            <a:gdLst/>
            <a:ahLst/>
            <a:cxnLst/>
            <a:rect l="l" t="t" r="r" b="b"/>
            <a:pathLst>
              <a:path w="11544807" h="1605342">
                <a:moveTo>
                  <a:pt x="0" y="0"/>
                </a:moveTo>
                <a:lnTo>
                  <a:pt x="11544807" y="0"/>
                </a:lnTo>
                <a:lnTo>
                  <a:pt x="11544807" y="1605342"/>
                </a:lnTo>
                <a:lnTo>
                  <a:pt x="0" y="1605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847" r="-2881" b="-32446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918654" y="3980141"/>
            <a:ext cx="9966833" cy="4859496"/>
          </a:xfrm>
          <a:custGeom>
            <a:avLst/>
            <a:gdLst/>
            <a:ahLst/>
            <a:cxnLst/>
            <a:rect l="l" t="t" r="r" b="b"/>
            <a:pathLst>
              <a:path w="9966833" h="4859496">
                <a:moveTo>
                  <a:pt x="0" y="0"/>
                </a:moveTo>
                <a:lnTo>
                  <a:pt x="9966834" y="0"/>
                </a:lnTo>
                <a:lnTo>
                  <a:pt x="9966834" y="4859496"/>
                </a:lnTo>
                <a:lnTo>
                  <a:pt x="0" y="4859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18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1485863" y="3980141"/>
            <a:ext cx="6416512" cy="5587713"/>
          </a:xfrm>
          <a:custGeom>
            <a:avLst/>
            <a:gdLst/>
            <a:ahLst/>
            <a:cxnLst/>
            <a:rect l="l" t="t" r="r" b="b"/>
            <a:pathLst>
              <a:path w="6416512" h="5587713">
                <a:moveTo>
                  <a:pt x="0" y="0"/>
                </a:moveTo>
                <a:lnTo>
                  <a:pt x="6416512" y="0"/>
                </a:lnTo>
                <a:lnTo>
                  <a:pt x="6416512" y="5587712"/>
                </a:lnTo>
                <a:lnTo>
                  <a:pt x="0" y="55877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1991899"/>
            <a:chOff x="0" y="0"/>
            <a:chExt cx="4623770" cy="524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524615"/>
            </a:xfrm>
            <a:custGeom>
              <a:avLst/>
              <a:gdLst/>
              <a:ahLst/>
              <a:cxnLst/>
              <a:rect l="l" t="t" r="r" b="b"/>
              <a:pathLst>
                <a:path w="4623770" h="524615">
                  <a:moveTo>
                    <a:pt x="0" y="0"/>
                  </a:moveTo>
                  <a:lnTo>
                    <a:pt x="4623770" y="0"/>
                  </a:lnTo>
                  <a:lnTo>
                    <a:pt x="4623770" y="524615"/>
                  </a:lnTo>
                  <a:lnTo>
                    <a:pt x="0" y="524615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29938" y="361834"/>
            <a:ext cx="11507037" cy="1434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Hagrid Heavy"/>
              </a:rPr>
              <a:t> BUATLAH PERKENALAN SINGKAT MENGENAI DIRI ANDA!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36975" y="-2074185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028700" y="2308573"/>
            <a:ext cx="8115300" cy="7189025"/>
          </a:xfrm>
          <a:custGeom>
            <a:avLst/>
            <a:gdLst/>
            <a:ahLst/>
            <a:cxnLst/>
            <a:rect l="l" t="t" r="r" b="b"/>
            <a:pathLst>
              <a:path w="8115300" h="7189025">
                <a:moveTo>
                  <a:pt x="0" y="0"/>
                </a:moveTo>
                <a:lnTo>
                  <a:pt x="8115300" y="0"/>
                </a:lnTo>
                <a:lnTo>
                  <a:pt x="8115300" y="7189025"/>
                </a:lnTo>
                <a:lnTo>
                  <a:pt x="0" y="7189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80" t="-3016" r="-51048" b="-69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16918594" y="9508588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>
                <a:solidFill>
                  <a:srgbClr val="FFFFFF"/>
                </a:solidFill>
                <a:latin typeface="Hagrid Heavy"/>
              </a:rPr>
              <a:t>10</a:t>
            </a:r>
          </a:p>
        </p:txBody>
      </p:sp>
      <p:sp>
        <p:nvSpPr>
          <p:cNvPr id="17" name="TextBox 17"/>
          <p:cNvSpPr txBox="1"/>
          <p:nvPr/>
        </p:nvSpPr>
        <p:spPr>
          <a:xfrm rot="-216232">
            <a:off x="10042220" y="5217343"/>
            <a:ext cx="4790480" cy="65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ea typeface="Hagrid Ultra-Bold"/>
              </a:rPr>
              <a:t>自己紹介 して ください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130520" y="3492275"/>
            <a:ext cx="5771855" cy="6273756"/>
          </a:xfrm>
          <a:custGeom>
            <a:avLst/>
            <a:gdLst/>
            <a:ahLst/>
            <a:cxnLst/>
            <a:rect l="l" t="t" r="r" b="b"/>
            <a:pathLst>
              <a:path w="5771855" h="6273756">
                <a:moveTo>
                  <a:pt x="0" y="0"/>
                </a:moveTo>
                <a:lnTo>
                  <a:pt x="5771855" y="0"/>
                </a:lnTo>
                <a:lnTo>
                  <a:pt x="5771855" y="6273756"/>
                </a:lnTo>
                <a:lnTo>
                  <a:pt x="0" y="62737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3053111"/>
            <a:chOff x="0" y="0"/>
            <a:chExt cx="4623770" cy="8041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804112"/>
            </a:xfrm>
            <a:custGeom>
              <a:avLst/>
              <a:gdLst/>
              <a:ahLst/>
              <a:cxnLst/>
              <a:rect l="l" t="t" r="r" b="b"/>
              <a:pathLst>
                <a:path w="4623770" h="804112">
                  <a:moveTo>
                    <a:pt x="0" y="0"/>
                  </a:moveTo>
                  <a:lnTo>
                    <a:pt x="4623770" y="0"/>
                  </a:lnTo>
                  <a:lnTo>
                    <a:pt x="4623770" y="804112"/>
                  </a:lnTo>
                  <a:lnTo>
                    <a:pt x="0" y="804112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61706" y="408804"/>
            <a:ext cx="12561216" cy="214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4"/>
              </a:lnSpc>
            </a:pPr>
            <a:r>
              <a:rPr lang="en-US" sz="3910">
                <a:solidFill>
                  <a:srgbClr val="FFFFFF"/>
                </a:solidFill>
                <a:latin typeface="Hagrid Heavy"/>
              </a:rPr>
              <a:t>TUJUAN : DAPAT MEMASTIKAN IDENTITAS LAWAN BICARA</a:t>
            </a:r>
          </a:p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FFFFFF"/>
                </a:solidFill>
                <a:latin typeface="Hagrid Heavy"/>
              </a:rPr>
              <a:t>   Kosakatadan Ungkapan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926755" y="-2195769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49"/>
                </a:lnTo>
                <a:lnTo>
                  <a:pt x="0" y="744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2661706" y="3215118"/>
            <a:ext cx="12920970" cy="6120473"/>
          </a:xfrm>
          <a:custGeom>
            <a:avLst/>
            <a:gdLst/>
            <a:ahLst/>
            <a:cxnLst/>
            <a:rect l="l" t="t" r="r" b="b"/>
            <a:pathLst>
              <a:path w="12920970" h="6120473">
                <a:moveTo>
                  <a:pt x="0" y="0"/>
                </a:moveTo>
                <a:lnTo>
                  <a:pt x="12920970" y="0"/>
                </a:lnTo>
                <a:lnTo>
                  <a:pt x="12920970" y="6120473"/>
                </a:lnTo>
                <a:lnTo>
                  <a:pt x="0" y="6120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645" b="-4984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11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2637" y="549151"/>
            <a:ext cx="541586" cy="95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>
                <a:solidFill>
                  <a:srgbClr val="FFFFFF"/>
                </a:solidFill>
                <a:latin typeface="Hagrid Heavy"/>
              </a:rPr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1991899"/>
            <a:chOff x="0" y="0"/>
            <a:chExt cx="4623770" cy="524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524615"/>
            </a:xfrm>
            <a:custGeom>
              <a:avLst/>
              <a:gdLst/>
              <a:ahLst/>
              <a:cxnLst/>
              <a:rect l="l" t="t" r="r" b="b"/>
              <a:pathLst>
                <a:path w="4623770" h="524615">
                  <a:moveTo>
                    <a:pt x="0" y="0"/>
                  </a:moveTo>
                  <a:lnTo>
                    <a:pt x="4623770" y="0"/>
                  </a:lnTo>
                  <a:lnTo>
                    <a:pt x="4623770" y="524615"/>
                  </a:lnTo>
                  <a:lnTo>
                    <a:pt x="0" y="524615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81956"/>
            <a:ext cx="14625567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Hagrid Heavy"/>
              </a:rPr>
              <a:t> CONTOH PERCAKAPAN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36975" y="-2074185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515070" y="1991899"/>
            <a:ext cx="12818522" cy="7655874"/>
          </a:xfrm>
          <a:custGeom>
            <a:avLst/>
            <a:gdLst/>
            <a:ahLst/>
            <a:cxnLst/>
            <a:rect l="l" t="t" r="r" b="b"/>
            <a:pathLst>
              <a:path w="12818522" h="7655874">
                <a:moveTo>
                  <a:pt x="0" y="0"/>
                </a:moveTo>
                <a:lnTo>
                  <a:pt x="12818523" y="0"/>
                </a:lnTo>
                <a:lnTo>
                  <a:pt x="12818523" y="7655874"/>
                </a:lnTo>
                <a:lnTo>
                  <a:pt x="0" y="7655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38" r="-1538" b="-197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AutoShape 16"/>
          <p:cNvSpPr/>
          <p:nvPr/>
        </p:nvSpPr>
        <p:spPr>
          <a:xfrm>
            <a:off x="8992559" y="4297198"/>
            <a:ext cx="1634827" cy="8293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9809973" y="4108579"/>
            <a:ext cx="5844294" cy="1711257"/>
          </a:xfrm>
          <a:custGeom>
            <a:avLst/>
            <a:gdLst/>
            <a:ahLst/>
            <a:cxnLst/>
            <a:rect l="l" t="t" r="r" b="b"/>
            <a:pathLst>
              <a:path w="5844294" h="1711257">
                <a:moveTo>
                  <a:pt x="0" y="0"/>
                </a:moveTo>
                <a:lnTo>
                  <a:pt x="5844294" y="0"/>
                </a:lnTo>
                <a:lnTo>
                  <a:pt x="5844294" y="1711257"/>
                </a:lnTo>
                <a:lnTo>
                  <a:pt x="0" y="17112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1991899"/>
            <a:chOff x="0" y="0"/>
            <a:chExt cx="4623770" cy="524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524615"/>
            </a:xfrm>
            <a:custGeom>
              <a:avLst/>
              <a:gdLst/>
              <a:ahLst/>
              <a:cxnLst/>
              <a:rect l="l" t="t" r="r" b="b"/>
              <a:pathLst>
                <a:path w="4623770" h="524615">
                  <a:moveTo>
                    <a:pt x="0" y="0"/>
                  </a:moveTo>
                  <a:lnTo>
                    <a:pt x="4623770" y="0"/>
                  </a:lnTo>
                  <a:lnTo>
                    <a:pt x="4623770" y="524615"/>
                  </a:lnTo>
                  <a:lnTo>
                    <a:pt x="0" y="524615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81956"/>
            <a:ext cx="14625567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Hagrid Heavy"/>
              </a:rPr>
              <a:t> RENSHUU 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36975" y="-2074185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2" name="Freeform 12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362373" y="1991899"/>
            <a:ext cx="12067964" cy="3909390"/>
          </a:xfrm>
          <a:custGeom>
            <a:avLst/>
            <a:gdLst/>
            <a:ahLst/>
            <a:cxnLst/>
            <a:rect l="l" t="t" r="r" b="b"/>
            <a:pathLst>
              <a:path w="12067964" h="3909390">
                <a:moveTo>
                  <a:pt x="0" y="0"/>
                </a:moveTo>
                <a:lnTo>
                  <a:pt x="12067964" y="0"/>
                </a:lnTo>
                <a:lnTo>
                  <a:pt x="12067964" y="3909390"/>
                </a:lnTo>
                <a:lnTo>
                  <a:pt x="0" y="39093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17" t="-5980" b="-7424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2159160" y="4704334"/>
            <a:ext cx="5818833" cy="4793264"/>
          </a:xfrm>
          <a:custGeom>
            <a:avLst/>
            <a:gdLst/>
            <a:ahLst/>
            <a:cxnLst/>
            <a:rect l="l" t="t" r="r" b="b"/>
            <a:pathLst>
              <a:path w="5818833" h="4793264">
                <a:moveTo>
                  <a:pt x="0" y="0"/>
                </a:moveTo>
                <a:lnTo>
                  <a:pt x="5818834" y="0"/>
                </a:lnTo>
                <a:lnTo>
                  <a:pt x="5818834" y="4793264"/>
                </a:lnTo>
                <a:lnTo>
                  <a:pt x="0" y="4793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471924" y="5901289"/>
            <a:ext cx="10069441" cy="3457972"/>
          </a:xfrm>
          <a:custGeom>
            <a:avLst/>
            <a:gdLst/>
            <a:ahLst/>
            <a:cxnLst/>
            <a:rect l="l" t="t" r="r" b="b"/>
            <a:pathLst>
              <a:path w="10069441" h="3457972">
                <a:moveTo>
                  <a:pt x="0" y="0"/>
                </a:moveTo>
                <a:lnTo>
                  <a:pt x="10069441" y="0"/>
                </a:lnTo>
                <a:lnTo>
                  <a:pt x="10069441" y="3457972"/>
                </a:lnTo>
                <a:lnTo>
                  <a:pt x="0" y="34579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3053111"/>
            <a:chOff x="0" y="0"/>
            <a:chExt cx="4623770" cy="8041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804112"/>
            </a:xfrm>
            <a:custGeom>
              <a:avLst/>
              <a:gdLst/>
              <a:ahLst/>
              <a:cxnLst/>
              <a:rect l="l" t="t" r="r" b="b"/>
              <a:pathLst>
                <a:path w="4623770" h="804112">
                  <a:moveTo>
                    <a:pt x="0" y="0"/>
                  </a:moveTo>
                  <a:lnTo>
                    <a:pt x="4623770" y="0"/>
                  </a:lnTo>
                  <a:lnTo>
                    <a:pt x="4623770" y="804112"/>
                  </a:lnTo>
                  <a:lnTo>
                    <a:pt x="0" y="804112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90" y="748847"/>
            <a:ext cx="17251110" cy="135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4"/>
              </a:lnSpc>
            </a:pPr>
            <a:r>
              <a:rPr lang="en-US" sz="3510">
                <a:solidFill>
                  <a:srgbClr val="FFFFFF"/>
                </a:solidFill>
                <a:latin typeface="Hagrid Heavy"/>
              </a:rPr>
              <a:t> TUJUAN : DAPAT MEMPERKENALKAN ORANG LAIN</a:t>
            </a:r>
          </a:p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FFFFFF"/>
                </a:solidFill>
                <a:latin typeface="Hagrid Heavy"/>
              </a:rPr>
              <a:t>  KOSAKATADAN UNGKAPAN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926755" y="-2195769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49"/>
                </a:lnTo>
                <a:lnTo>
                  <a:pt x="0" y="744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934909" y="3673329"/>
            <a:ext cx="15092907" cy="4920288"/>
          </a:xfrm>
          <a:custGeom>
            <a:avLst/>
            <a:gdLst/>
            <a:ahLst/>
            <a:cxnLst/>
            <a:rect l="l" t="t" r="r" b="b"/>
            <a:pathLst>
              <a:path w="15092907" h="4920288">
                <a:moveTo>
                  <a:pt x="0" y="0"/>
                </a:moveTo>
                <a:lnTo>
                  <a:pt x="15092907" y="0"/>
                </a:lnTo>
                <a:lnTo>
                  <a:pt x="15092907" y="4920288"/>
                </a:lnTo>
                <a:lnTo>
                  <a:pt x="0" y="4920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455824" y="549151"/>
            <a:ext cx="2495212" cy="95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>
                <a:solidFill>
                  <a:srgbClr val="FFFFFF"/>
                </a:solidFill>
                <a:latin typeface="Hagrid Heavy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1991899"/>
            <a:chOff x="0" y="0"/>
            <a:chExt cx="4623770" cy="524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524615"/>
            </a:xfrm>
            <a:custGeom>
              <a:avLst/>
              <a:gdLst/>
              <a:ahLst/>
              <a:cxnLst/>
              <a:rect l="l" t="t" r="r" b="b"/>
              <a:pathLst>
                <a:path w="4623770" h="524615">
                  <a:moveTo>
                    <a:pt x="0" y="0"/>
                  </a:moveTo>
                  <a:lnTo>
                    <a:pt x="4623770" y="0"/>
                  </a:lnTo>
                  <a:lnTo>
                    <a:pt x="4623770" y="524615"/>
                  </a:lnTo>
                  <a:lnTo>
                    <a:pt x="0" y="524615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81956"/>
            <a:ext cx="14625567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Hagrid Heavy"/>
              </a:rPr>
              <a:t> CONTOH PERCAKAPAN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36975" y="-2074185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0" y="2174053"/>
            <a:ext cx="12477509" cy="7372635"/>
          </a:xfrm>
          <a:custGeom>
            <a:avLst/>
            <a:gdLst/>
            <a:ahLst/>
            <a:cxnLst/>
            <a:rect l="l" t="t" r="r" b="b"/>
            <a:pathLst>
              <a:path w="12477509" h="7372635">
                <a:moveTo>
                  <a:pt x="0" y="0"/>
                </a:moveTo>
                <a:lnTo>
                  <a:pt x="12477509" y="0"/>
                </a:lnTo>
                <a:lnTo>
                  <a:pt x="12477509" y="7372635"/>
                </a:lnTo>
                <a:lnTo>
                  <a:pt x="0" y="7372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1996034" y="5848257"/>
            <a:ext cx="6291966" cy="3649341"/>
          </a:xfrm>
          <a:custGeom>
            <a:avLst/>
            <a:gdLst/>
            <a:ahLst/>
            <a:cxnLst/>
            <a:rect l="l" t="t" r="r" b="b"/>
            <a:pathLst>
              <a:path w="6291966" h="3649341">
                <a:moveTo>
                  <a:pt x="0" y="0"/>
                </a:moveTo>
                <a:lnTo>
                  <a:pt x="6291966" y="0"/>
                </a:lnTo>
                <a:lnTo>
                  <a:pt x="6291966" y="3649341"/>
                </a:lnTo>
                <a:lnTo>
                  <a:pt x="0" y="3649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1991899"/>
            <a:chOff x="0" y="0"/>
            <a:chExt cx="4623770" cy="524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524615"/>
            </a:xfrm>
            <a:custGeom>
              <a:avLst/>
              <a:gdLst/>
              <a:ahLst/>
              <a:cxnLst/>
              <a:rect l="l" t="t" r="r" b="b"/>
              <a:pathLst>
                <a:path w="4623770" h="524615">
                  <a:moveTo>
                    <a:pt x="0" y="0"/>
                  </a:moveTo>
                  <a:lnTo>
                    <a:pt x="4623770" y="0"/>
                  </a:lnTo>
                  <a:lnTo>
                    <a:pt x="4623770" y="524615"/>
                  </a:lnTo>
                  <a:lnTo>
                    <a:pt x="0" y="524615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81956"/>
            <a:ext cx="14625567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Hagrid Heavy"/>
              </a:rPr>
              <a:t> RENSHUU 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36975" y="-2074185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471924" y="2401115"/>
            <a:ext cx="10814119" cy="2701486"/>
          </a:xfrm>
          <a:custGeom>
            <a:avLst/>
            <a:gdLst/>
            <a:ahLst/>
            <a:cxnLst/>
            <a:rect l="l" t="t" r="r" b="b"/>
            <a:pathLst>
              <a:path w="10814119" h="2701486">
                <a:moveTo>
                  <a:pt x="0" y="0"/>
                </a:moveTo>
                <a:lnTo>
                  <a:pt x="10814119" y="0"/>
                </a:lnTo>
                <a:lnTo>
                  <a:pt x="10814119" y="2701486"/>
                </a:lnTo>
                <a:lnTo>
                  <a:pt x="0" y="27014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3251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573696" y="5143500"/>
            <a:ext cx="9865897" cy="4131805"/>
          </a:xfrm>
          <a:custGeom>
            <a:avLst/>
            <a:gdLst/>
            <a:ahLst/>
            <a:cxnLst/>
            <a:rect l="l" t="t" r="r" b="b"/>
            <a:pathLst>
              <a:path w="9865897" h="4131805">
                <a:moveTo>
                  <a:pt x="0" y="0"/>
                </a:moveTo>
                <a:lnTo>
                  <a:pt x="9865897" y="0"/>
                </a:lnTo>
                <a:lnTo>
                  <a:pt x="9865897" y="4131805"/>
                </a:lnTo>
                <a:lnTo>
                  <a:pt x="0" y="4131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7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11408716" y="4142109"/>
            <a:ext cx="5622560" cy="5355489"/>
          </a:xfrm>
          <a:custGeom>
            <a:avLst/>
            <a:gdLst/>
            <a:ahLst/>
            <a:cxnLst/>
            <a:rect l="l" t="t" r="r" b="b"/>
            <a:pathLst>
              <a:path w="5622560" h="5355489">
                <a:moveTo>
                  <a:pt x="0" y="0"/>
                </a:moveTo>
                <a:lnTo>
                  <a:pt x="5622560" y="0"/>
                </a:lnTo>
                <a:lnTo>
                  <a:pt x="5622560" y="5355489"/>
                </a:lnTo>
                <a:lnTo>
                  <a:pt x="0" y="53554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19075" y="6182767"/>
            <a:ext cx="7448131" cy="7448131"/>
          </a:xfrm>
          <a:custGeom>
            <a:avLst/>
            <a:gdLst/>
            <a:ahLst/>
            <a:cxnLst/>
            <a:rect l="l" t="t" r="r" b="b"/>
            <a:pathLst>
              <a:path w="7448131" h="7448131">
                <a:moveTo>
                  <a:pt x="0" y="0"/>
                </a:moveTo>
                <a:lnTo>
                  <a:pt x="7448131" y="0"/>
                </a:lnTo>
                <a:lnTo>
                  <a:pt x="7448131" y="7448131"/>
                </a:lnTo>
                <a:lnTo>
                  <a:pt x="0" y="7448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5078794" y="-3724065"/>
            <a:ext cx="7448131" cy="7448131"/>
          </a:xfrm>
          <a:custGeom>
            <a:avLst/>
            <a:gdLst/>
            <a:ahLst/>
            <a:cxnLst/>
            <a:rect l="l" t="t" r="r" b="b"/>
            <a:pathLst>
              <a:path w="7448131" h="7448131">
                <a:moveTo>
                  <a:pt x="0" y="0"/>
                </a:moveTo>
                <a:lnTo>
                  <a:pt x="7448131" y="0"/>
                </a:lnTo>
                <a:lnTo>
                  <a:pt x="7448131" y="7448130"/>
                </a:lnTo>
                <a:lnTo>
                  <a:pt x="0" y="7448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5175248" y="1503259"/>
            <a:ext cx="8615445" cy="6612354"/>
          </a:xfrm>
          <a:custGeom>
            <a:avLst/>
            <a:gdLst/>
            <a:ahLst/>
            <a:cxnLst/>
            <a:rect l="l" t="t" r="r" b="b"/>
            <a:pathLst>
              <a:path w="8615445" h="6612354">
                <a:moveTo>
                  <a:pt x="0" y="0"/>
                </a:moveTo>
                <a:lnTo>
                  <a:pt x="8615445" y="0"/>
                </a:lnTo>
                <a:lnTo>
                  <a:pt x="8615445" y="6612354"/>
                </a:lnTo>
                <a:lnTo>
                  <a:pt x="0" y="6612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174199" y="923925"/>
            <a:ext cx="15333277" cy="2144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21"/>
              </a:lnSpc>
            </a:pPr>
            <a:r>
              <a:rPr lang="en-US" sz="12694">
                <a:solidFill>
                  <a:srgbClr val="171616"/>
                </a:solidFill>
                <a:latin typeface="Hagrid Heavy"/>
              </a:rPr>
              <a:t>Jikoshoukai</a:t>
            </a:r>
          </a:p>
        </p:txBody>
      </p:sp>
      <p:sp>
        <p:nvSpPr>
          <p:cNvPr id="4" name="Freeform 4"/>
          <p:cNvSpPr/>
          <p:nvPr/>
        </p:nvSpPr>
        <p:spPr>
          <a:xfrm>
            <a:off x="219075" y="6182767"/>
            <a:ext cx="7448131" cy="7448131"/>
          </a:xfrm>
          <a:custGeom>
            <a:avLst/>
            <a:gdLst/>
            <a:ahLst/>
            <a:cxnLst/>
            <a:rect l="l" t="t" r="r" b="b"/>
            <a:pathLst>
              <a:path w="7448131" h="7448131">
                <a:moveTo>
                  <a:pt x="0" y="0"/>
                </a:moveTo>
                <a:lnTo>
                  <a:pt x="7448131" y="0"/>
                </a:lnTo>
                <a:lnTo>
                  <a:pt x="7448131" y="7448131"/>
                </a:lnTo>
                <a:lnTo>
                  <a:pt x="0" y="7448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5078794" y="-3724065"/>
            <a:ext cx="7448131" cy="7448131"/>
          </a:xfrm>
          <a:custGeom>
            <a:avLst/>
            <a:gdLst/>
            <a:ahLst/>
            <a:cxnLst/>
            <a:rect l="l" t="t" r="r" b="b"/>
            <a:pathLst>
              <a:path w="7448131" h="7448131">
                <a:moveTo>
                  <a:pt x="0" y="0"/>
                </a:moveTo>
                <a:lnTo>
                  <a:pt x="7448131" y="0"/>
                </a:lnTo>
                <a:lnTo>
                  <a:pt x="7448131" y="7448130"/>
                </a:lnTo>
                <a:lnTo>
                  <a:pt x="0" y="7448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2064365" y="4262793"/>
            <a:ext cx="6223635" cy="8229600"/>
          </a:xfrm>
          <a:custGeom>
            <a:avLst/>
            <a:gdLst/>
            <a:ahLst/>
            <a:cxnLst/>
            <a:rect l="l" t="t" r="r" b="b"/>
            <a:pathLst>
              <a:path w="6223635" h="8229600">
                <a:moveTo>
                  <a:pt x="0" y="0"/>
                </a:moveTo>
                <a:lnTo>
                  <a:pt x="6223635" y="0"/>
                </a:lnTo>
                <a:lnTo>
                  <a:pt x="62236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1028700" y="3183434"/>
            <a:ext cx="15624276" cy="121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8"/>
              </a:lnSpc>
            </a:pPr>
            <a:r>
              <a:rPr lang="en-US" sz="7195">
                <a:solidFill>
                  <a:srgbClr val="DD6444"/>
                </a:solidFill>
                <a:latin typeface="Hagrid Heavy"/>
              </a:rPr>
              <a:t>Self - Introduction</a:t>
            </a:r>
          </a:p>
        </p:txBody>
      </p:sp>
      <p:sp>
        <p:nvSpPr>
          <p:cNvPr id="8" name="TextBox 8"/>
          <p:cNvSpPr txBox="1"/>
          <p:nvPr/>
        </p:nvSpPr>
        <p:spPr>
          <a:xfrm rot="-331712">
            <a:off x="8503956" y="5603747"/>
            <a:ext cx="4541004" cy="114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dirty="0" err="1">
                <a:solidFill>
                  <a:srgbClr val="000000"/>
                </a:solidFill>
                <a:ea typeface="Open Sans Ultra-Bold"/>
              </a:rPr>
              <a:t>自己紹介</a:t>
            </a:r>
            <a:endParaRPr lang="en-US" sz="6699" dirty="0">
              <a:solidFill>
                <a:srgbClr val="000000"/>
              </a:solidFill>
              <a:ea typeface="Open Sans Ultra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1028700" y="1554516"/>
            <a:ext cx="373166" cy="1794966"/>
            <a:chOff x="0" y="0"/>
            <a:chExt cx="98282" cy="4727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282" cy="472748"/>
            </a:xfrm>
            <a:custGeom>
              <a:avLst/>
              <a:gdLst/>
              <a:ahLst/>
              <a:cxnLst/>
              <a:rect l="l" t="t" r="r" b="b"/>
              <a:pathLst>
                <a:path w="98282" h="472748">
                  <a:moveTo>
                    <a:pt x="0" y="0"/>
                  </a:moveTo>
                  <a:lnTo>
                    <a:pt x="98282" y="0"/>
                  </a:lnTo>
                  <a:lnTo>
                    <a:pt x="98282" y="472748"/>
                  </a:lnTo>
                  <a:lnTo>
                    <a:pt x="0" y="472748"/>
                  </a:lnTo>
                  <a:close/>
                </a:path>
              </a:pathLst>
            </a:custGeom>
            <a:solidFill>
              <a:srgbClr val="DD644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92273" y="1916973"/>
            <a:ext cx="967027" cy="5127412"/>
            <a:chOff x="0" y="0"/>
            <a:chExt cx="254690" cy="13504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4690" cy="1350430"/>
            </a:xfrm>
            <a:custGeom>
              <a:avLst/>
              <a:gdLst/>
              <a:ahLst/>
              <a:cxnLst/>
              <a:rect l="l" t="t" r="r" b="b"/>
              <a:pathLst>
                <a:path w="254690" h="1350430">
                  <a:moveTo>
                    <a:pt x="0" y="0"/>
                  </a:moveTo>
                  <a:lnTo>
                    <a:pt x="254690" y="0"/>
                  </a:lnTo>
                  <a:lnTo>
                    <a:pt x="254690" y="1350430"/>
                  </a:lnTo>
                  <a:lnTo>
                    <a:pt x="0" y="1350430"/>
                  </a:lnTo>
                  <a:close/>
                </a:path>
              </a:pathLst>
            </a:custGeom>
            <a:solidFill>
              <a:srgbClr val="DD644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0546421" y="-4825583"/>
            <a:ext cx="7911683" cy="7911683"/>
          </a:xfrm>
          <a:custGeom>
            <a:avLst/>
            <a:gdLst/>
            <a:ahLst/>
            <a:cxnLst/>
            <a:rect l="l" t="t" r="r" b="b"/>
            <a:pathLst>
              <a:path w="7911683" h="7911683">
                <a:moveTo>
                  <a:pt x="0" y="0"/>
                </a:moveTo>
                <a:lnTo>
                  <a:pt x="7911683" y="0"/>
                </a:lnTo>
                <a:lnTo>
                  <a:pt x="7911683" y="7911683"/>
                </a:lnTo>
                <a:lnTo>
                  <a:pt x="0" y="79116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>
            <a:off x="10801263" y="4401289"/>
            <a:ext cx="5491010" cy="5491010"/>
          </a:xfrm>
          <a:custGeom>
            <a:avLst/>
            <a:gdLst/>
            <a:ahLst/>
            <a:cxnLst/>
            <a:rect l="l" t="t" r="r" b="b"/>
            <a:pathLst>
              <a:path w="5491010" h="5491010">
                <a:moveTo>
                  <a:pt x="0" y="0"/>
                </a:moveTo>
                <a:lnTo>
                  <a:pt x="5491010" y="0"/>
                </a:lnTo>
                <a:lnTo>
                  <a:pt x="5491010" y="5491010"/>
                </a:lnTo>
                <a:lnTo>
                  <a:pt x="0" y="5491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1965846" y="1348305"/>
            <a:ext cx="5069479" cy="215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Intro</a:t>
            </a:r>
          </a:p>
          <a:p>
            <a:pPr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3904692"/>
            <a:ext cx="13130734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Glacial Indifference"/>
              </a:rPr>
              <a:t>Dosen Pengampu : Ayudita Fiana S.Pd SE M.M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18594" y="9508588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>
                <a:solidFill>
                  <a:srgbClr val="FFFFFF"/>
                </a:solidFill>
                <a:latin typeface="Hagrid Heavy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47894"/>
            <a:ext cx="13130734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Glacial Indifference"/>
              </a:rPr>
              <a:t>No. Tlp : 085798424110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586731"/>
            <a:ext cx="13130734" cy="70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Glacial Indifference"/>
              </a:rPr>
              <a:t>Instagram : @ayuditafiana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1040836" y="-108982"/>
            <a:ext cx="8036494" cy="10750237"/>
          </a:xfrm>
          <a:custGeom>
            <a:avLst/>
            <a:gdLst/>
            <a:ahLst/>
            <a:cxnLst/>
            <a:rect l="l" t="t" r="r" b="b"/>
            <a:pathLst>
              <a:path w="8036494" h="10750237">
                <a:moveTo>
                  <a:pt x="0" y="0"/>
                </a:moveTo>
                <a:lnTo>
                  <a:pt x="8036494" y="0"/>
                </a:lnTo>
                <a:lnTo>
                  <a:pt x="8036494" y="10750238"/>
                </a:lnTo>
                <a:lnTo>
                  <a:pt x="0" y="1075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294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5400000">
            <a:off x="5557473" y="-364829"/>
            <a:ext cx="5913604" cy="14971149"/>
          </a:xfrm>
          <a:custGeom>
            <a:avLst/>
            <a:gdLst/>
            <a:ahLst/>
            <a:cxnLst/>
            <a:rect l="l" t="t" r="r" b="b"/>
            <a:pathLst>
              <a:path w="5913604" h="14971149">
                <a:moveTo>
                  <a:pt x="0" y="0"/>
                </a:moveTo>
                <a:lnTo>
                  <a:pt x="5913603" y="0"/>
                </a:lnTo>
                <a:lnTo>
                  <a:pt x="5913603" y="14971149"/>
                </a:lnTo>
                <a:lnTo>
                  <a:pt x="0" y="14971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6827544" y="1315884"/>
            <a:ext cx="863511" cy="863511"/>
          </a:xfrm>
          <a:custGeom>
            <a:avLst/>
            <a:gdLst/>
            <a:ahLst/>
            <a:cxnLst/>
            <a:rect l="l" t="t" r="r" b="b"/>
            <a:pathLst>
              <a:path w="863511" h="863511">
                <a:moveTo>
                  <a:pt x="0" y="0"/>
                </a:moveTo>
                <a:lnTo>
                  <a:pt x="863512" y="0"/>
                </a:lnTo>
                <a:lnTo>
                  <a:pt x="863512" y="863511"/>
                </a:lnTo>
                <a:lnTo>
                  <a:pt x="0" y="863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280652" y="669550"/>
            <a:ext cx="13800887" cy="8544286"/>
          </a:xfrm>
          <a:custGeom>
            <a:avLst/>
            <a:gdLst/>
            <a:ahLst/>
            <a:cxnLst/>
            <a:rect l="l" t="t" r="r" b="b"/>
            <a:pathLst>
              <a:path w="13800887" h="8544286">
                <a:moveTo>
                  <a:pt x="0" y="0"/>
                </a:moveTo>
                <a:lnTo>
                  <a:pt x="13800887" y="0"/>
                </a:lnTo>
                <a:lnTo>
                  <a:pt x="13800887" y="8544285"/>
                </a:lnTo>
                <a:lnTo>
                  <a:pt x="0" y="85442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5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5427708" y="7687101"/>
            <a:ext cx="6222000" cy="6222000"/>
          </a:xfrm>
          <a:custGeom>
            <a:avLst/>
            <a:gdLst/>
            <a:ahLst/>
            <a:cxnLst/>
            <a:rect l="l" t="t" r="r" b="b"/>
            <a:pathLst>
              <a:path w="6222000" h="6222000">
                <a:moveTo>
                  <a:pt x="0" y="0"/>
                </a:moveTo>
                <a:lnTo>
                  <a:pt x="6221999" y="0"/>
                </a:lnTo>
                <a:lnTo>
                  <a:pt x="6221999" y="6222000"/>
                </a:lnTo>
                <a:lnTo>
                  <a:pt x="0" y="6222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0269223" y="-57150"/>
            <a:ext cx="6649370" cy="11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Hiragana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18329" y="2354692"/>
            <a:ext cx="3563040" cy="586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Hiragana merupakan versi abjadnya orang Jepang yang memiliki 46 jenis huruf termasuk vokalnya.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lacial Indifference Bold"/>
            </a:endParaR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Fungsinya adalah untuk menuliskan kata-kata yang asli berasal dari Jepang dan bukan kata serapan, membantu pemula yang belum bisa menulis kanji.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1040836" y="-108982"/>
            <a:ext cx="8036494" cy="10750237"/>
          </a:xfrm>
          <a:custGeom>
            <a:avLst/>
            <a:gdLst/>
            <a:ahLst/>
            <a:cxnLst/>
            <a:rect l="l" t="t" r="r" b="b"/>
            <a:pathLst>
              <a:path w="8036494" h="10750237">
                <a:moveTo>
                  <a:pt x="0" y="0"/>
                </a:moveTo>
                <a:lnTo>
                  <a:pt x="8036494" y="0"/>
                </a:lnTo>
                <a:lnTo>
                  <a:pt x="8036494" y="10750238"/>
                </a:lnTo>
                <a:lnTo>
                  <a:pt x="0" y="1075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294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5400000">
            <a:off x="5557473" y="-364829"/>
            <a:ext cx="5913604" cy="14971149"/>
          </a:xfrm>
          <a:custGeom>
            <a:avLst/>
            <a:gdLst/>
            <a:ahLst/>
            <a:cxnLst/>
            <a:rect l="l" t="t" r="r" b="b"/>
            <a:pathLst>
              <a:path w="5913604" h="14971149">
                <a:moveTo>
                  <a:pt x="0" y="0"/>
                </a:moveTo>
                <a:lnTo>
                  <a:pt x="5913603" y="0"/>
                </a:lnTo>
                <a:lnTo>
                  <a:pt x="5913603" y="14971149"/>
                </a:lnTo>
                <a:lnTo>
                  <a:pt x="0" y="14971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6827544" y="1315884"/>
            <a:ext cx="863511" cy="863511"/>
          </a:xfrm>
          <a:custGeom>
            <a:avLst/>
            <a:gdLst/>
            <a:ahLst/>
            <a:cxnLst/>
            <a:rect l="l" t="t" r="r" b="b"/>
            <a:pathLst>
              <a:path w="863511" h="863511">
                <a:moveTo>
                  <a:pt x="0" y="0"/>
                </a:moveTo>
                <a:lnTo>
                  <a:pt x="863512" y="0"/>
                </a:lnTo>
                <a:lnTo>
                  <a:pt x="863512" y="863511"/>
                </a:lnTo>
                <a:lnTo>
                  <a:pt x="0" y="863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363840" y="549715"/>
            <a:ext cx="12699088" cy="9216316"/>
          </a:xfrm>
          <a:custGeom>
            <a:avLst/>
            <a:gdLst/>
            <a:ahLst/>
            <a:cxnLst/>
            <a:rect l="l" t="t" r="r" b="b"/>
            <a:pathLst>
              <a:path w="12699088" h="9216316">
                <a:moveTo>
                  <a:pt x="0" y="0"/>
                </a:moveTo>
                <a:lnTo>
                  <a:pt x="12699089" y="0"/>
                </a:lnTo>
                <a:lnTo>
                  <a:pt x="12699089" y="9216316"/>
                </a:lnTo>
                <a:lnTo>
                  <a:pt x="0" y="9216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5427708" y="7687101"/>
            <a:ext cx="6222000" cy="6222000"/>
          </a:xfrm>
          <a:custGeom>
            <a:avLst/>
            <a:gdLst/>
            <a:ahLst/>
            <a:cxnLst/>
            <a:rect l="l" t="t" r="r" b="b"/>
            <a:pathLst>
              <a:path w="6222000" h="6222000">
                <a:moveTo>
                  <a:pt x="0" y="0"/>
                </a:moveTo>
                <a:lnTo>
                  <a:pt x="6221999" y="0"/>
                </a:lnTo>
                <a:lnTo>
                  <a:pt x="6221999" y="6222000"/>
                </a:lnTo>
                <a:lnTo>
                  <a:pt x="0" y="6222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0269223" y="-57150"/>
            <a:ext cx="6649370" cy="11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Katakana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93909" y="2350845"/>
            <a:ext cx="3563040" cy="586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Katakana kurang lebih sama seperti Hiragana, ia memiliki 46 jenis huruf termasuk vokalnya.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lacial Indifference Bold"/>
            </a:endParaR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Perbedaannya adalah memiliki unsur seperti tulisan kanji yang membantu melafalkan karakter-karakter berbahasa asing seperti China dan Inggris.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lacial Indifference Bold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18594" y="9508588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>
                <a:solidFill>
                  <a:srgbClr val="FFFFFF"/>
                </a:solidFill>
                <a:latin typeface="Hagrid Heavy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3495632" y="0"/>
            <a:ext cx="4792368" cy="10287000"/>
          </a:xfrm>
          <a:custGeom>
            <a:avLst/>
            <a:gdLst/>
            <a:ahLst/>
            <a:cxnLst/>
            <a:rect l="l" t="t" r="r" b="b"/>
            <a:pathLst>
              <a:path w="4792368" h="10287000">
                <a:moveTo>
                  <a:pt x="0" y="0"/>
                </a:moveTo>
                <a:lnTo>
                  <a:pt x="4792368" y="0"/>
                </a:lnTo>
                <a:lnTo>
                  <a:pt x="47923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620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028700" y="-33850"/>
            <a:ext cx="7137996" cy="9926149"/>
          </a:xfrm>
          <a:custGeom>
            <a:avLst/>
            <a:gdLst/>
            <a:ahLst/>
            <a:cxnLst/>
            <a:rect l="l" t="t" r="r" b="b"/>
            <a:pathLst>
              <a:path w="7137996" h="9926149">
                <a:moveTo>
                  <a:pt x="0" y="0"/>
                </a:moveTo>
                <a:lnTo>
                  <a:pt x="7137996" y="0"/>
                </a:lnTo>
                <a:lnTo>
                  <a:pt x="7137996" y="9926149"/>
                </a:lnTo>
                <a:lnTo>
                  <a:pt x="0" y="9926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76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8906647" y="667595"/>
            <a:ext cx="9584735" cy="198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26"/>
              </a:lnSpc>
            </a:pPr>
            <a:r>
              <a:rPr lang="en-US" sz="5376">
                <a:solidFill>
                  <a:srgbClr val="171616"/>
                </a:solidFill>
                <a:latin typeface="Hagrid Heavy"/>
              </a:rPr>
              <a:t>PERBEDAAN HIRAGANA &amp; KATAKANA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1040836" y="-108982"/>
            <a:ext cx="8036494" cy="10750237"/>
          </a:xfrm>
          <a:custGeom>
            <a:avLst/>
            <a:gdLst/>
            <a:ahLst/>
            <a:cxnLst/>
            <a:rect l="l" t="t" r="r" b="b"/>
            <a:pathLst>
              <a:path w="8036494" h="10750237">
                <a:moveTo>
                  <a:pt x="0" y="0"/>
                </a:moveTo>
                <a:lnTo>
                  <a:pt x="8036494" y="0"/>
                </a:lnTo>
                <a:lnTo>
                  <a:pt x="8036494" y="10750238"/>
                </a:lnTo>
                <a:lnTo>
                  <a:pt x="0" y="1075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294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5400000">
            <a:off x="5500878" y="614727"/>
            <a:ext cx="5913604" cy="14971149"/>
          </a:xfrm>
          <a:custGeom>
            <a:avLst/>
            <a:gdLst/>
            <a:ahLst/>
            <a:cxnLst/>
            <a:rect l="l" t="t" r="r" b="b"/>
            <a:pathLst>
              <a:path w="5913604" h="14971149">
                <a:moveTo>
                  <a:pt x="0" y="0"/>
                </a:moveTo>
                <a:lnTo>
                  <a:pt x="5913604" y="0"/>
                </a:lnTo>
                <a:lnTo>
                  <a:pt x="5913604" y="14971149"/>
                </a:lnTo>
                <a:lnTo>
                  <a:pt x="0" y="14971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0269223" y="1368975"/>
            <a:ext cx="863511" cy="863511"/>
          </a:xfrm>
          <a:custGeom>
            <a:avLst/>
            <a:gdLst/>
            <a:ahLst/>
            <a:cxnLst/>
            <a:rect l="l" t="t" r="r" b="b"/>
            <a:pathLst>
              <a:path w="863511" h="863511">
                <a:moveTo>
                  <a:pt x="0" y="0"/>
                </a:moveTo>
                <a:lnTo>
                  <a:pt x="863512" y="0"/>
                </a:lnTo>
                <a:lnTo>
                  <a:pt x="863512" y="863511"/>
                </a:lnTo>
                <a:lnTo>
                  <a:pt x="0" y="863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5427708" y="7687101"/>
            <a:ext cx="6222000" cy="6222000"/>
          </a:xfrm>
          <a:custGeom>
            <a:avLst/>
            <a:gdLst/>
            <a:ahLst/>
            <a:cxnLst/>
            <a:rect l="l" t="t" r="r" b="b"/>
            <a:pathLst>
              <a:path w="6222000" h="6222000">
                <a:moveTo>
                  <a:pt x="0" y="0"/>
                </a:moveTo>
                <a:lnTo>
                  <a:pt x="6221999" y="0"/>
                </a:lnTo>
                <a:lnTo>
                  <a:pt x="6221999" y="6222000"/>
                </a:lnTo>
                <a:lnTo>
                  <a:pt x="0" y="62220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1592644" y="1083437"/>
            <a:ext cx="7828001" cy="7766845"/>
          </a:xfrm>
          <a:custGeom>
            <a:avLst/>
            <a:gdLst/>
            <a:ahLst/>
            <a:cxnLst/>
            <a:rect l="l" t="t" r="r" b="b"/>
            <a:pathLst>
              <a:path w="7828001" h="7766845">
                <a:moveTo>
                  <a:pt x="0" y="0"/>
                </a:moveTo>
                <a:lnTo>
                  <a:pt x="7828001" y="0"/>
                </a:lnTo>
                <a:lnTo>
                  <a:pt x="7828001" y="7766845"/>
                </a:lnTo>
                <a:lnTo>
                  <a:pt x="0" y="7766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>
            <a:off x="11934753" y="5492371"/>
            <a:ext cx="5475731" cy="3357911"/>
          </a:xfrm>
          <a:custGeom>
            <a:avLst/>
            <a:gdLst/>
            <a:ahLst/>
            <a:cxnLst/>
            <a:rect l="l" t="t" r="r" b="b"/>
            <a:pathLst>
              <a:path w="5475731" h="3357911">
                <a:moveTo>
                  <a:pt x="0" y="0"/>
                </a:moveTo>
                <a:lnTo>
                  <a:pt x="5475731" y="0"/>
                </a:lnTo>
                <a:lnTo>
                  <a:pt x="5475731" y="3357911"/>
                </a:lnTo>
                <a:lnTo>
                  <a:pt x="0" y="33579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10010369" y="-57150"/>
            <a:ext cx="6649370" cy="11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KANJI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69223" y="2765948"/>
            <a:ext cx="6131661" cy="376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Ini dia bagian penting namun paling sulit dalam Bahasa Jepang!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 Bold"/>
              </a:rPr>
              <a:t>Kanji merupakan tulisan yang diadaptasi dari Tiongkok dengan jumlah huruf lebih dari 2000 jenis huruf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lacial Indifference Bold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lacial Indifference Bold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3053111"/>
            <a:chOff x="0" y="0"/>
            <a:chExt cx="4623770" cy="8041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804112"/>
            </a:xfrm>
            <a:custGeom>
              <a:avLst/>
              <a:gdLst/>
              <a:ahLst/>
              <a:cxnLst/>
              <a:rect l="l" t="t" r="r" b="b"/>
              <a:pathLst>
                <a:path w="4623770" h="804112">
                  <a:moveTo>
                    <a:pt x="0" y="0"/>
                  </a:moveTo>
                  <a:lnTo>
                    <a:pt x="4623770" y="0"/>
                  </a:lnTo>
                  <a:lnTo>
                    <a:pt x="4623770" y="804112"/>
                  </a:lnTo>
                  <a:lnTo>
                    <a:pt x="0" y="804112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190" y="511051"/>
            <a:ext cx="17402294" cy="158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4"/>
              </a:lnSpc>
            </a:pPr>
            <a:r>
              <a:rPr lang="en-US" sz="4210">
                <a:solidFill>
                  <a:srgbClr val="FFFFFF"/>
                </a:solidFill>
                <a:latin typeface="Hagrid Heavy"/>
              </a:rPr>
              <a:t> TUJUAN : DAPAT MEMPERKENALKAN DIRI</a:t>
            </a:r>
          </a:p>
          <a:p>
            <a:pPr algn="ctr">
              <a:lnSpc>
                <a:spcPts val="6182"/>
              </a:lnSpc>
            </a:pPr>
            <a:r>
              <a:rPr lang="en-US" sz="4415">
                <a:solidFill>
                  <a:srgbClr val="FFFFFF"/>
                </a:solidFill>
                <a:latin typeface="Hagrid Heavy"/>
              </a:rPr>
              <a:t>  Kosakata dan Ungkapan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926755" y="-2195769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49"/>
                </a:lnTo>
                <a:lnTo>
                  <a:pt x="0" y="7444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1028700" y="3053111"/>
            <a:ext cx="14674728" cy="6839188"/>
          </a:xfrm>
          <a:custGeom>
            <a:avLst/>
            <a:gdLst/>
            <a:ahLst/>
            <a:cxnLst/>
            <a:rect l="l" t="t" r="r" b="b"/>
            <a:pathLst>
              <a:path w="14674728" h="6839188">
                <a:moveTo>
                  <a:pt x="0" y="0"/>
                </a:moveTo>
                <a:lnTo>
                  <a:pt x="14674728" y="0"/>
                </a:lnTo>
                <a:lnTo>
                  <a:pt x="14674728" y="6839188"/>
                </a:lnTo>
                <a:lnTo>
                  <a:pt x="0" y="68391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17" b="-1054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455824" y="549151"/>
            <a:ext cx="2495212" cy="91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>
                <a:solidFill>
                  <a:srgbClr val="FFFFFF"/>
                </a:solidFill>
                <a:latin typeface="Hagrid Heavy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313" b="-9313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296575" y="0"/>
            <a:ext cx="17555875" cy="1991899"/>
            <a:chOff x="0" y="0"/>
            <a:chExt cx="4623770" cy="524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524615"/>
            </a:xfrm>
            <a:custGeom>
              <a:avLst/>
              <a:gdLst/>
              <a:ahLst/>
              <a:cxnLst/>
              <a:rect l="l" t="t" r="r" b="b"/>
              <a:pathLst>
                <a:path w="4623770" h="524615">
                  <a:moveTo>
                    <a:pt x="0" y="0"/>
                  </a:moveTo>
                  <a:lnTo>
                    <a:pt x="4623770" y="0"/>
                  </a:lnTo>
                  <a:lnTo>
                    <a:pt x="4623770" y="524615"/>
                  </a:lnTo>
                  <a:lnTo>
                    <a:pt x="0" y="524615"/>
                  </a:lnTo>
                  <a:close/>
                </a:path>
              </a:pathLst>
            </a:custGeom>
            <a:solidFill>
              <a:srgbClr val="FA926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81956"/>
            <a:ext cx="14625567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Hagrid Heavy"/>
              </a:rPr>
              <a:t> CONTOH PERCAKAPAN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203064" y="261103"/>
            <a:ext cx="4406127" cy="1535194"/>
            <a:chOff x="0" y="0"/>
            <a:chExt cx="1160461" cy="4043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36975" y="-2074185"/>
            <a:ext cx="7444650" cy="7444650"/>
          </a:xfrm>
          <a:custGeom>
            <a:avLst/>
            <a:gdLst/>
            <a:ahLst/>
            <a:cxnLst/>
            <a:rect l="l" t="t" r="r" b="b"/>
            <a:pathLst>
              <a:path w="7444650" h="7444650">
                <a:moveTo>
                  <a:pt x="0" y="0"/>
                </a:moveTo>
                <a:lnTo>
                  <a:pt x="7444650" y="0"/>
                </a:lnTo>
                <a:lnTo>
                  <a:pt x="7444650" y="7444650"/>
                </a:lnTo>
                <a:lnTo>
                  <a:pt x="0" y="744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11408716" y="5370465"/>
            <a:ext cx="6761996" cy="4341765"/>
          </a:xfrm>
          <a:custGeom>
            <a:avLst/>
            <a:gdLst/>
            <a:ahLst/>
            <a:cxnLst/>
            <a:rect l="l" t="t" r="r" b="b"/>
            <a:pathLst>
              <a:path w="6761996" h="4341765">
                <a:moveTo>
                  <a:pt x="0" y="0"/>
                </a:moveTo>
                <a:lnTo>
                  <a:pt x="6761996" y="0"/>
                </a:lnTo>
                <a:lnTo>
                  <a:pt x="6761996" y="4341765"/>
                </a:lnTo>
                <a:lnTo>
                  <a:pt x="0" y="4341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10030869" y="9213835"/>
            <a:ext cx="8257131" cy="1104391"/>
          </a:xfrm>
          <a:custGeom>
            <a:avLst/>
            <a:gdLst/>
            <a:ahLst/>
            <a:cxnLst/>
            <a:rect l="l" t="t" r="r" b="b"/>
            <a:pathLst>
              <a:path w="8257131" h="1104391">
                <a:moveTo>
                  <a:pt x="8257131" y="0"/>
                </a:moveTo>
                <a:lnTo>
                  <a:pt x="0" y="0"/>
                </a:lnTo>
                <a:lnTo>
                  <a:pt x="0" y="1104391"/>
                </a:lnTo>
                <a:lnTo>
                  <a:pt x="8257131" y="1104391"/>
                </a:lnTo>
                <a:lnTo>
                  <a:pt x="825713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 flipH="1">
            <a:off x="5506645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flipH="1">
            <a:off x="1279024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flipH="1">
            <a:off x="0" y="9497598"/>
            <a:ext cx="5902071" cy="789402"/>
          </a:xfrm>
          <a:custGeom>
            <a:avLst/>
            <a:gdLst/>
            <a:ahLst/>
            <a:cxnLst/>
            <a:rect l="l" t="t" r="r" b="b"/>
            <a:pathLst>
              <a:path w="5902071" h="789402">
                <a:moveTo>
                  <a:pt x="5902071" y="0"/>
                </a:moveTo>
                <a:lnTo>
                  <a:pt x="0" y="0"/>
                </a:lnTo>
                <a:lnTo>
                  <a:pt x="0" y="789402"/>
                </a:lnTo>
                <a:lnTo>
                  <a:pt x="5902071" y="789402"/>
                </a:lnTo>
                <a:lnTo>
                  <a:pt x="590207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865" t="-338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479542" y="2133781"/>
            <a:ext cx="13057434" cy="7221936"/>
          </a:xfrm>
          <a:custGeom>
            <a:avLst/>
            <a:gdLst/>
            <a:ahLst/>
            <a:cxnLst/>
            <a:rect l="l" t="t" r="r" b="b"/>
            <a:pathLst>
              <a:path w="13057434" h="7221936">
                <a:moveTo>
                  <a:pt x="0" y="0"/>
                </a:moveTo>
                <a:lnTo>
                  <a:pt x="13057433" y="0"/>
                </a:lnTo>
                <a:lnTo>
                  <a:pt x="13057433" y="7221936"/>
                </a:lnTo>
                <a:lnTo>
                  <a:pt x="0" y="72219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433" b="-4739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7" name="TextBox 17"/>
          <p:cNvSpPr txBox="1"/>
          <p:nvPr/>
        </p:nvSpPr>
        <p:spPr>
          <a:xfrm>
            <a:off x="16918594" y="9508588"/>
            <a:ext cx="983781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FFFFFF"/>
                </a:solidFill>
                <a:latin typeface="Hagrid Heavy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233</Words>
  <Application>Microsoft Office PowerPoint</Application>
  <PresentationFormat>Custom</PresentationFormat>
  <Paragraphs>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Glacial Indifference Bold</vt:lpstr>
      <vt:lpstr>Arial</vt:lpstr>
      <vt:lpstr>Calibri</vt:lpstr>
      <vt:lpstr>Glacial Indifference</vt:lpstr>
      <vt:lpstr>Hagrid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MATA KULIAH</dc:title>
  <cp:lastModifiedBy>ayudita.fiana96@gmail.com</cp:lastModifiedBy>
  <cp:revision>4</cp:revision>
  <dcterms:created xsi:type="dcterms:W3CDTF">2006-08-16T00:00:00Z</dcterms:created>
  <dcterms:modified xsi:type="dcterms:W3CDTF">2023-10-02T04:01:12Z</dcterms:modified>
  <dc:identifier>DAFwChLqwfY</dc:identifier>
</cp:coreProperties>
</file>